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6"/>
  </p:notesMasterIdLst>
  <p:sldIdLst>
    <p:sldId id="256" r:id="rId2"/>
    <p:sldId id="257" r:id="rId3"/>
    <p:sldId id="258" r:id="rId4"/>
    <p:sldId id="284" r:id="rId5"/>
    <p:sldId id="265" r:id="rId6"/>
    <p:sldId id="275" r:id="rId7"/>
    <p:sldId id="276" r:id="rId8"/>
    <p:sldId id="285" r:id="rId9"/>
    <p:sldId id="263" r:id="rId10"/>
    <p:sldId id="281" r:id="rId11"/>
    <p:sldId id="279" r:id="rId12"/>
    <p:sldId id="280" r:id="rId13"/>
    <p:sldId id="283" r:id="rId14"/>
    <p:sldId id="282" r:id="rId15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834" autoAdjust="0"/>
  </p:normalViewPr>
  <p:slideViewPr>
    <p:cSldViewPr snapToGrid="0">
      <p:cViewPr varScale="1">
        <p:scale>
          <a:sx n="101" d="100"/>
          <a:sy n="101" d="100"/>
        </p:scale>
        <p:origin x="9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s5073\Desktop\ULV\New%20folder\&#214;versyn%20all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s5073\Desktop\ULV\New%20folder\&#214;versyn%20all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hfil\Home\LUACLA\Filemaker\Till%20l&#228;nder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D2B-4410-8FE4-A80DA1CEEB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D2B-4410-8FE4-A80DA1CEEB0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D2B-4410-8FE4-A80DA1CEEB0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D2B-4410-8FE4-A80DA1CEEB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Examen!$AD$20:$AD$23</c:f>
              <c:strCache>
                <c:ptCount val="4"/>
                <c:pt idx="0">
                  <c:v>Förskollärare</c:v>
                </c:pt>
                <c:pt idx="1">
                  <c:v>Lärare</c:v>
                </c:pt>
                <c:pt idx="2">
                  <c:v>Annan tjänst inom skola</c:v>
                </c:pt>
                <c:pt idx="3">
                  <c:v>Arbetssökande</c:v>
                </c:pt>
              </c:strCache>
            </c:strRef>
          </c:cat>
          <c:val>
            <c:numRef>
              <c:f>Examen!$AE$20:$AE$23</c:f>
              <c:numCache>
                <c:formatCode>General</c:formatCode>
                <c:ptCount val="4"/>
                <c:pt idx="0">
                  <c:v>71</c:v>
                </c:pt>
                <c:pt idx="1">
                  <c:v>94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D2B-4410-8FE4-A80DA1CEEB0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057985807329647E-2"/>
          <c:y val="0.10549243105310137"/>
          <c:w val="0.92650991542723826"/>
          <c:h val="0.833705339261217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'Arbete 2'!$H$3:$H$7</c:f>
              <c:strCache>
                <c:ptCount val="5"/>
                <c:pt idx="0">
                  <c:v>tillsvidare</c:v>
                </c:pt>
                <c:pt idx="1">
                  <c:v>visstids</c:v>
                </c:pt>
                <c:pt idx="2">
                  <c:v>timanställning</c:v>
                </c:pt>
                <c:pt idx="3">
                  <c:v>vikarie</c:v>
                </c:pt>
                <c:pt idx="4">
                  <c:v>annan</c:v>
                </c:pt>
              </c:strCache>
            </c:strRef>
          </c:cat>
          <c:val>
            <c:numRef>
              <c:f>'Arbete 2'!$I$3:$I$7</c:f>
              <c:numCache>
                <c:formatCode>General</c:formatCode>
                <c:ptCount val="5"/>
                <c:pt idx="0">
                  <c:v>161</c:v>
                </c:pt>
                <c:pt idx="1">
                  <c:v>14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67-46C8-AE20-44F6AE8669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303444688"/>
        <c:axId val="303445248"/>
      </c:barChart>
      <c:catAx>
        <c:axId val="30344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445248"/>
        <c:crosses val="autoZero"/>
        <c:auto val="1"/>
        <c:lblAlgn val="ctr"/>
        <c:lblOffset val="100"/>
        <c:noMultiLvlLbl val="0"/>
      </c:catAx>
      <c:valAx>
        <c:axId val="30344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44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400" b="1" cap="none" spc="0" dirty="0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Utländska lärares och akademikers vidareutbildning har studenter från 58 olika länder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Sheet1!$A$1:$A$58</c:f>
              <c:strCache>
                <c:ptCount val="58"/>
                <c:pt idx="0">
                  <c:v>Syrien   </c:v>
                </c:pt>
                <c:pt idx="1">
                  <c:v>Irak</c:v>
                </c:pt>
                <c:pt idx="2">
                  <c:v>Ryssland</c:v>
                </c:pt>
                <c:pt idx="3">
                  <c:v>Polen</c:v>
                </c:pt>
                <c:pt idx="4">
                  <c:v>Iran</c:v>
                </c:pt>
                <c:pt idx="5">
                  <c:v>Rumänien</c:v>
                </c:pt>
                <c:pt idx="6">
                  <c:v>Serbien</c:v>
                </c:pt>
                <c:pt idx="7">
                  <c:v>Ukraina</c:v>
                </c:pt>
                <c:pt idx="8">
                  <c:v>Bosnien-Hercegovina</c:v>
                </c:pt>
                <c:pt idx="9">
                  <c:v>Kosovo</c:v>
                </c:pt>
                <c:pt idx="10">
                  <c:v>Pakistan</c:v>
                </c:pt>
                <c:pt idx="11">
                  <c:v>Albanien</c:v>
                </c:pt>
                <c:pt idx="12">
                  <c:v>Kina</c:v>
                </c:pt>
                <c:pt idx="13">
                  <c:v>Ungern</c:v>
                </c:pt>
                <c:pt idx="14">
                  <c:v>Bulgarien</c:v>
                </c:pt>
                <c:pt idx="15">
                  <c:v>Danmark</c:v>
                </c:pt>
                <c:pt idx="16">
                  <c:v>Filippinerna</c:v>
                </c:pt>
                <c:pt idx="17">
                  <c:v>Libanon</c:v>
                </c:pt>
                <c:pt idx="18">
                  <c:v>Litauen</c:v>
                </c:pt>
                <c:pt idx="19">
                  <c:v>Chile</c:v>
                </c:pt>
                <c:pt idx="20">
                  <c:v>Grekland</c:v>
                </c:pt>
                <c:pt idx="21">
                  <c:v>Palestina</c:v>
                </c:pt>
                <c:pt idx="22">
                  <c:v>Peru</c:v>
                </c:pt>
                <c:pt idx="23">
                  <c:v>Spanien</c:v>
                </c:pt>
                <c:pt idx="24">
                  <c:v>Turkiet</c:v>
                </c:pt>
                <c:pt idx="25">
                  <c:v>Vitryssland</c:v>
                </c:pt>
                <c:pt idx="26">
                  <c:v>Egypten</c:v>
                </c:pt>
                <c:pt idx="27">
                  <c:v>Indonesien</c:v>
                </c:pt>
                <c:pt idx="28">
                  <c:v>Makedonien</c:v>
                </c:pt>
                <c:pt idx="29">
                  <c:v>Vietnam</c:v>
                </c:pt>
                <c:pt idx="30">
                  <c:v> f d Jugoslavien</c:v>
                </c:pt>
                <c:pt idx="31">
                  <c:v>Afghanistan</c:v>
                </c:pt>
                <c:pt idx="32">
                  <c:v>Armenien</c:v>
                </c:pt>
                <c:pt idx="33">
                  <c:v>Australien</c:v>
                </c:pt>
                <c:pt idx="34">
                  <c:v>Azerbadjan</c:v>
                </c:pt>
                <c:pt idx="35">
                  <c:v>Colombia</c:v>
                </c:pt>
                <c:pt idx="36">
                  <c:v>Eritrea</c:v>
                </c:pt>
                <c:pt idx="37">
                  <c:v>Förenade Arabemiraten</c:v>
                </c:pt>
                <c:pt idx="38">
                  <c:v>Ghana</c:v>
                </c:pt>
                <c:pt idx="39">
                  <c:v>Guatemala</c:v>
                </c:pt>
                <c:pt idx="40">
                  <c:v>Jordanien</c:v>
                </c:pt>
                <c:pt idx="41">
                  <c:v>Kazakstan</c:v>
                </c:pt>
                <c:pt idx="42">
                  <c:v>Kenya</c:v>
                </c:pt>
                <c:pt idx="43">
                  <c:v>Kroatien</c:v>
                </c:pt>
                <c:pt idx="44">
                  <c:v>Marocko</c:v>
                </c:pt>
                <c:pt idx="45">
                  <c:v>Montenegro</c:v>
                </c:pt>
                <c:pt idx="46">
                  <c:v>Nederländerna</c:v>
                </c:pt>
                <c:pt idx="47">
                  <c:v>Slovakien</c:v>
                </c:pt>
                <c:pt idx="48">
                  <c:v>Somalia</c:v>
                </c:pt>
                <c:pt idx="49">
                  <c:v>Storbritannien</c:v>
                </c:pt>
                <c:pt idx="50">
                  <c:v>Tjeckien</c:v>
                </c:pt>
                <c:pt idx="51">
                  <c:v>Tjetjenien</c:v>
                </c:pt>
                <c:pt idx="52">
                  <c:v>Tunisien</c:v>
                </c:pt>
                <c:pt idx="53">
                  <c:v>Tyskland</c:v>
                </c:pt>
                <c:pt idx="54">
                  <c:v>USA</c:v>
                </c:pt>
                <c:pt idx="55">
                  <c:v>Uzbekistan</c:v>
                </c:pt>
                <c:pt idx="56">
                  <c:v>Yemen</c:v>
                </c:pt>
                <c:pt idx="57">
                  <c:v>Zambia</c:v>
                </c:pt>
              </c:strCache>
            </c:strRef>
          </c:cat>
          <c:val>
            <c:numRef>
              <c:f>Sheet1!$B$1:$B$58</c:f>
              <c:numCache>
                <c:formatCode>General</c:formatCode>
                <c:ptCount val="58"/>
                <c:pt idx="0">
                  <c:v>79</c:v>
                </c:pt>
                <c:pt idx="1">
                  <c:v>48</c:v>
                </c:pt>
                <c:pt idx="2">
                  <c:v>33</c:v>
                </c:pt>
                <c:pt idx="3">
                  <c:v>22</c:v>
                </c:pt>
                <c:pt idx="4">
                  <c:v>14</c:v>
                </c:pt>
                <c:pt idx="5">
                  <c:v>13</c:v>
                </c:pt>
                <c:pt idx="6">
                  <c:v>9</c:v>
                </c:pt>
                <c:pt idx="7">
                  <c:v>9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EE-4C9B-A2FA-0536058E6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679208335"/>
        <c:axId val="1679208751"/>
        <c:axId val="0"/>
      </c:bar3DChart>
      <c:catAx>
        <c:axId val="167920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9208751"/>
        <c:crosses val="autoZero"/>
        <c:auto val="1"/>
        <c:lblAlgn val="ctr"/>
        <c:lblOffset val="100"/>
        <c:noMultiLvlLbl val="0"/>
      </c:catAx>
      <c:valAx>
        <c:axId val="1679208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9208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0.70547</cdr:x>
      <cdr:y>0.25242</cdr:y>
    </cdr:from>
    <cdr:to>
      <cdr:x>0.83125</cdr:x>
      <cdr:y>0.33126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8601075" y="1738312"/>
          <a:ext cx="1533525" cy="54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0.37266</cdr:x>
      <cdr:y>0.26418</cdr:y>
    </cdr:from>
    <cdr:to>
      <cdr:x>0.53125</cdr:x>
      <cdr:y>0.40387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4543425" y="1819274"/>
          <a:ext cx="1933575" cy="962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2000" dirty="0">
              <a:latin typeface="Cambria" panose="02040503050406030204" pitchFamily="18" charset="0"/>
            </a:rPr>
            <a:t>RYSSLAND</a:t>
          </a:r>
        </a:p>
      </cdr:txBody>
    </cdr:sp>
  </cdr:relSizeAnchor>
  <cdr:relSizeAnchor xmlns:cdr="http://schemas.openxmlformats.org/drawingml/2006/chartDrawing">
    <cdr:from>
      <cdr:x>0.29297</cdr:x>
      <cdr:y>0.26349</cdr:y>
    </cdr:from>
    <cdr:to>
      <cdr:x>0.43281</cdr:x>
      <cdr:y>0.41286</cdr:y>
    </cdr:to>
    <cdr:sp macro="" textlink="">
      <cdr:nvSpPr>
        <cdr:cNvPr id="4" name="textruta 3"/>
        <cdr:cNvSpPr txBox="1"/>
      </cdr:nvSpPr>
      <cdr:spPr>
        <a:xfrm xmlns:a="http://schemas.openxmlformats.org/drawingml/2006/main">
          <a:off x="3571875" y="1814512"/>
          <a:ext cx="1704975" cy="1028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2000" dirty="0">
              <a:latin typeface="Cambria" panose="02040503050406030204" pitchFamily="18" charset="0"/>
            </a:rPr>
            <a:t>IRAK</a:t>
          </a:r>
        </a:p>
      </cdr:txBody>
    </cdr:sp>
  </cdr:relSizeAnchor>
  <cdr:relSizeAnchor xmlns:cdr="http://schemas.openxmlformats.org/drawingml/2006/chartDrawing">
    <cdr:from>
      <cdr:x>0.19219</cdr:x>
      <cdr:y>0.26487</cdr:y>
    </cdr:from>
    <cdr:to>
      <cdr:x>0.36016</cdr:x>
      <cdr:y>0.42808</cdr:y>
    </cdr:to>
    <cdr:sp macro="" textlink="">
      <cdr:nvSpPr>
        <cdr:cNvPr id="5" name="textruta 4"/>
        <cdr:cNvSpPr txBox="1"/>
      </cdr:nvSpPr>
      <cdr:spPr>
        <a:xfrm xmlns:a="http://schemas.openxmlformats.org/drawingml/2006/main">
          <a:off x="2343150" y="1824037"/>
          <a:ext cx="2047875" cy="1123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2000" dirty="0">
              <a:latin typeface="Cambria" panose="02040503050406030204" pitchFamily="18" charset="0"/>
            </a:rPr>
            <a:t>SYRIEN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7F5D1-B263-4F97-91D4-5D7B157E641F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5470D-DE64-4F85-8EDD-FA6D10FFABE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811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73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085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052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023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80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920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66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531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656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57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66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03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836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734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378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154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1F220-D0E2-4C20-BFD9-AC8C4E422633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1B521D-B64E-4FE1-BEBC-149F82EBAE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06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tagning.se/sv/studier-pa-hogskoleniva/anmalnings--och-studieavgifte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uhr.se/bedomning-av-utlandsk-utbildning/information-innan-ansokan/jag-vill-ansoka-om-bedomning/utan-dokume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otte.a.larsen@mau.s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44855" y="1506862"/>
            <a:ext cx="8830406" cy="2255649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pPr algn="ctr"/>
            <a:r>
              <a:rPr lang="sv-SE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ULV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407708" y="3903188"/>
            <a:ext cx="5503178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Utländska Lärares och akademikers Vidareutbildning</a:t>
            </a:r>
          </a:p>
          <a:p>
            <a:pPr algn="l"/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Fakulteten för lärande och samhälle, Malmö universitet</a:t>
            </a:r>
          </a:p>
          <a:p>
            <a:endParaRPr lang="sv-SE" sz="1600" dirty="0"/>
          </a:p>
        </p:txBody>
      </p:sp>
      <p:pic>
        <p:nvPicPr>
          <p:cNvPr id="2052" name="Picture 4" descr="Till startsid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97" y="0"/>
            <a:ext cx="924802" cy="136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98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Vad behöver du för att kunna ansöka till Utländska lärares vidareutbildning?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04801" y="1819275"/>
            <a:ext cx="9572624" cy="4657725"/>
          </a:xfrm>
        </p:spPr>
        <p:txBody>
          <a:bodyPr>
            <a:normAutofit lnSpcReduction="10000"/>
          </a:bodyPr>
          <a:lstStyle/>
          <a:p>
            <a:r>
              <a:rPr lang="sv-SE" dirty="0">
                <a:solidFill>
                  <a:schemeClr val="tx1"/>
                </a:solidFill>
                <a:latin typeface="Cambria" panose="02040503050406030204" pitchFamily="18" charset="0"/>
              </a:rPr>
              <a:t>Avslutad utländsk eftergymnasial lärarexamen som omfattar minst två år, dokumenterade kunskaper i Svenska 3/Svenska som andraspråk 3 och att din komplettering omfattar maximalt 120 högskolepoäng.</a:t>
            </a: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sv-SE" dirty="0">
                <a:solidFill>
                  <a:schemeClr val="tx1"/>
                </a:solidFill>
                <a:latin typeface="Cambria" panose="02040503050406030204" pitchFamily="18" charset="0"/>
              </a:rPr>
              <a:t>Du ansöker till projektet med följande dokument som ska vara vidimerade:</a:t>
            </a: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sv-SE" dirty="0">
                <a:solidFill>
                  <a:schemeClr val="tx1"/>
                </a:solidFill>
                <a:latin typeface="Cambria" panose="02040503050406030204" pitchFamily="18" charset="0"/>
              </a:rPr>
              <a:t>*Kopia på ditt diplom/examensbevis/certifikat från hemlandet </a:t>
            </a:r>
          </a:p>
          <a:p>
            <a:r>
              <a:rPr lang="sv-SE" dirty="0">
                <a:solidFill>
                  <a:schemeClr val="tx1"/>
                </a:solidFill>
                <a:latin typeface="Cambria" panose="02040503050406030204" pitchFamily="18" charset="0"/>
              </a:rPr>
              <a:t>*Kopia på din kursförteckning från hemlandet </a:t>
            </a:r>
          </a:p>
          <a:p>
            <a:r>
              <a:rPr lang="sv-SE" dirty="0">
                <a:solidFill>
                  <a:schemeClr val="tx1"/>
                </a:solidFill>
                <a:latin typeface="Cambria" panose="02040503050406030204" pitchFamily="18" charset="0"/>
              </a:rPr>
              <a:t>*Kopia på översättning till svenska eller engelska på ditt diplom/examensbevis/certifikat </a:t>
            </a:r>
          </a:p>
          <a:p>
            <a:r>
              <a:rPr lang="sv-SE" dirty="0">
                <a:solidFill>
                  <a:schemeClr val="tx1"/>
                </a:solidFill>
                <a:latin typeface="Cambria" panose="02040503050406030204" pitchFamily="18" charset="0"/>
              </a:rPr>
              <a:t>*Kopia på översättning av din kursförteckning på svenska eller engelska </a:t>
            </a:r>
          </a:p>
          <a:p>
            <a:r>
              <a:rPr lang="sv-SE" dirty="0">
                <a:solidFill>
                  <a:schemeClr val="tx1"/>
                </a:solidFill>
                <a:latin typeface="Cambria" panose="02040503050406030204" pitchFamily="18" charset="0"/>
              </a:rPr>
              <a:t>*Kopia på svenskt pass/uppehållstillstånd, </a:t>
            </a:r>
            <a:r>
              <a:rPr lang="sv-SE" dirty="0">
                <a:hlinkClick r:id="rId2"/>
              </a:rPr>
              <a:t>https://www.antagning.se/sv/studier-pa-hogskoleniva/anmalnings--och-studieavgifter/</a:t>
            </a:r>
            <a:endParaRPr lang="sv-SE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sv-SE" dirty="0">
                <a:solidFill>
                  <a:schemeClr val="tx1"/>
                </a:solidFill>
                <a:latin typeface="Cambria" panose="02040503050406030204" pitchFamily="18" charset="0"/>
              </a:rPr>
              <a:t>*Kopia på betyg i svenska 3 eller motsvarande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932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626" y="109415"/>
            <a:ext cx="8596668" cy="1123999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UTLÅTANDE</a:t>
            </a:r>
            <a:br>
              <a:rPr lang="sv-SE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sv-SE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från Universitets- och högskolerådet (www.uhr.se)</a:t>
            </a:r>
            <a:br>
              <a:rPr lang="sv-SE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endParaRPr lang="sv-SE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08" y="1233414"/>
            <a:ext cx="3915508" cy="5541856"/>
          </a:xfrm>
        </p:spPr>
      </p:pic>
      <p:sp>
        <p:nvSpPr>
          <p:cNvPr id="5" name="textruta 4"/>
          <p:cNvSpPr txBox="1"/>
          <p:nvPr/>
        </p:nvSpPr>
        <p:spPr>
          <a:xfrm>
            <a:off x="5189415" y="1367692"/>
            <a:ext cx="43140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mbria" panose="02040503050406030204" pitchFamily="18" charset="0"/>
              </a:rPr>
              <a:t>Utlåtandet visar att en person har en utbildning avslutad med examen samt med vilken svensk examen och utbildningsnivå utbildningen närmast kan jämföras.</a:t>
            </a:r>
          </a:p>
        </p:txBody>
      </p:sp>
      <p:sp>
        <p:nvSpPr>
          <p:cNvPr id="6" name="Rektangel 5"/>
          <p:cNvSpPr/>
          <p:nvPr/>
        </p:nvSpPr>
        <p:spPr>
          <a:xfrm>
            <a:off x="1141046" y="1820985"/>
            <a:ext cx="750277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1430215" y="1672492"/>
            <a:ext cx="398585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1719385" y="1923758"/>
            <a:ext cx="484553" cy="457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4" descr="Till startsid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620" y="5624354"/>
            <a:ext cx="835083" cy="12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60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375" y="-273538"/>
            <a:ext cx="5205579" cy="7367771"/>
          </a:xfrm>
          <a:prstGeom prst="rect">
            <a:avLst/>
          </a:prstGeom>
        </p:spPr>
      </p:pic>
      <p:pic>
        <p:nvPicPr>
          <p:cNvPr id="3" name="Picture 4" descr="Till startsid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24" y="5624354"/>
            <a:ext cx="835083" cy="12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ktangel 1"/>
          <p:cNvSpPr/>
          <p:nvPr/>
        </p:nvSpPr>
        <p:spPr>
          <a:xfrm>
            <a:off x="3681984" y="1524000"/>
            <a:ext cx="2633472" cy="5608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/>
          <p:cNvSpPr/>
          <p:nvPr/>
        </p:nvSpPr>
        <p:spPr>
          <a:xfrm>
            <a:off x="4364736" y="5815584"/>
            <a:ext cx="1109472" cy="975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24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Om jag inte har alla mina dokument?</a:t>
            </a:r>
          </a:p>
        </p:txBody>
      </p:sp>
      <p:sp>
        <p:nvSpPr>
          <p:cNvPr id="5" name="Rektangel 4"/>
          <p:cNvSpPr/>
          <p:nvPr/>
        </p:nvSpPr>
        <p:spPr>
          <a:xfrm>
            <a:off x="1926336" y="1910080"/>
            <a:ext cx="8071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hlinkClick r:id="rId2"/>
              </a:rPr>
              <a:t>Bedömning av utländsk utbildning utan dokumentation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905" y="3578141"/>
            <a:ext cx="1919728" cy="271641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79696">
            <a:off x="6774899" y="2813471"/>
            <a:ext cx="1901437" cy="267134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6803">
            <a:off x="4873252" y="3267320"/>
            <a:ext cx="1896430" cy="2573387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34316">
            <a:off x="1261683" y="3157980"/>
            <a:ext cx="2083040" cy="165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0257" y="1430215"/>
            <a:ext cx="8596668" cy="2672862"/>
          </a:xfrm>
        </p:spPr>
        <p:txBody>
          <a:bodyPr>
            <a:normAutofit fontScale="90000"/>
          </a:bodyPr>
          <a:lstStyle/>
          <a:p>
            <a:pPr algn="ctr"/>
            <a:r>
              <a:rPr lang="sv-SE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Lotte Larsen</a:t>
            </a:r>
            <a:br>
              <a:rPr lang="sv-SE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sv-SE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studievägledare i ULV</a:t>
            </a:r>
            <a:br>
              <a:rPr lang="sv-SE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br>
              <a:rPr lang="sv-SE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sv-SE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040-665 80 78</a:t>
            </a:r>
            <a:br>
              <a:rPr lang="sv-SE" sz="3100" dirty="0">
                <a:latin typeface="Cambria" panose="02040503050406030204" pitchFamily="18" charset="0"/>
              </a:rPr>
            </a:br>
            <a:r>
              <a:rPr lang="sv-SE" sz="3100" dirty="0">
                <a:solidFill>
                  <a:schemeClr val="tx1"/>
                </a:solidFill>
                <a:latin typeface="Cambria" panose="02040503050406030204" pitchFamily="18" charset="0"/>
                <a:hlinkClick r:id="rId2"/>
              </a:rPr>
              <a:t>lotte.a.larsen@mau.se</a:t>
            </a:r>
            <a:br>
              <a:rPr lang="sv-SE" dirty="0"/>
            </a:br>
            <a:endParaRPr lang="sv-SE" dirty="0"/>
          </a:p>
        </p:txBody>
      </p:sp>
      <p:pic>
        <p:nvPicPr>
          <p:cNvPr id="3" name="Picture 4" descr="Till startsid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508" y="3624866"/>
            <a:ext cx="835083" cy="12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27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881450" y="1133475"/>
            <a:ext cx="8281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Utländska lärares och akademikers vidareutbildning är en nationellt utbildning och finns på 6 lärosäten i Sverige: Malmö, Göteborg, Linköping, Örebro, Stockholm och Umeå.</a:t>
            </a:r>
          </a:p>
          <a:p>
            <a:endParaRPr lang="sv-SE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Utbildningen startade 2007 och vänder sig till personer som har: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Cambria" panose="02040503050406030204" pitchFamily="18" charset="0"/>
            </a:endParaRPr>
          </a:p>
          <a:p>
            <a:pPr marL="742950" lvl="1" indent="-285750">
              <a:buFont typeface="Trebuchet MS" panose="020B0603020202020204" pitchFamily="34" charset="0"/>
              <a:buChar char="‐"/>
            </a:pPr>
            <a:r>
              <a:rPr lang="sv-SE" dirty="0">
                <a:latin typeface="Cambria" panose="02040503050406030204" pitchFamily="18" charset="0"/>
              </a:rPr>
              <a:t>en avslutad och godkänd utländsk eftergymnasial lärarexamen som omfattar minst två år eller en ämnesutbildning</a:t>
            </a:r>
          </a:p>
          <a:p>
            <a:pPr lvl="1"/>
            <a:endParaRPr lang="sv-SE" dirty="0">
              <a:latin typeface="Cambria" panose="02040503050406030204" pitchFamily="18" charset="0"/>
            </a:endParaRPr>
          </a:p>
          <a:p>
            <a:pPr marL="742950" lvl="1" indent="-285750">
              <a:buFont typeface="Trebuchet MS" panose="020B0603020202020204" pitchFamily="34" charset="0"/>
              <a:buChar char="‐"/>
            </a:pPr>
            <a:r>
              <a:rPr lang="sv-SE" dirty="0">
                <a:latin typeface="Cambria" panose="02040503050406030204" pitchFamily="18" charset="0"/>
              </a:rPr>
              <a:t>ELLER eftergymnasial utbildning om omfattar minst två år i skolämne ( t ex Matematik, Teknik, Engelska, Franska)</a:t>
            </a:r>
          </a:p>
          <a:p>
            <a:pPr marL="285750" indent="-285750">
              <a:buFont typeface="Trebuchet MS" panose="020B0603020202020204" pitchFamily="34" charset="0"/>
              <a:buChar char="‐"/>
            </a:pPr>
            <a:endParaRPr lang="sv-SE" dirty="0">
              <a:latin typeface="Cambria" panose="02040503050406030204" pitchFamily="18" charset="0"/>
            </a:endParaRPr>
          </a:p>
          <a:p>
            <a:pPr marL="742950" lvl="1" indent="-285750">
              <a:buFont typeface="Trebuchet MS" panose="020B0603020202020204" pitchFamily="34" charset="0"/>
              <a:buChar char="‐"/>
            </a:pPr>
            <a:r>
              <a:rPr lang="sv-SE" dirty="0">
                <a:latin typeface="Cambria" panose="02040503050406030204" pitchFamily="18" charset="0"/>
              </a:rPr>
              <a:t>Godkänt betyg i svenska 3/Svenska som andraspråk 3</a:t>
            </a:r>
          </a:p>
          <a:p>
            <a:pPr lvl="1"/>
            <a:endParaRPr lang="sv-SE" dirty="0">
              <a:latin typeface="Cambria" panose="02040503050406030204" pitchFamily="18" charset="0"/>
            </a:endParaRPr>
          </a:p>
          <a:p>
            <a:pPr marL="742950" lvl="1" indent="-285750">
              <a:buFont typeface="Trebuchet MS" panose="020B0603020202020204" pitchFamily="34" charset="0"/>
              <a:buChar char="‐"/>
            </a:pPr>
            <a:r>
              <a:rPr lang="sv-SE" dirty="0">
                <a:latin typeface="Cambria" panose="02040503050406030204" pitchFamily="18" charset="0"/>
              </a:rPr>
              <a:t>kompletteringsutrymme max 120hp (30hp/termin)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1310613" y="560197"/>
            <a:ext cx="59806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Om utbildningen</a:t>
            </a:r>
          </a:p>
          <a:p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626" y="5836168"/>
            <a:ext cx="1147343" cy="93144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5734" y="5861112"/>
            <a:ext cx="1335694" cy="881558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725" y="5962080"/>
            <a:ext cx="1082181" cy="7805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5944" y="5926909"/>
            <a:ext cx="859639" cy="8407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6318" y="5912194"/>
            <a:ext cx="1579433" cy="830476"/>
          </a:xfrm>
          <a:prstGeom prst="rect">
            <a:avLst/>
          </a:prstGeom>
        </p:spPr>
      </p:pic>
      <p:pic>
        <p:nvPicPr>
          <p:cNvPr id="1026" name="Picture 2" descr="Till startsida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92" y="5629956"/>
            <a:ext cx="803275" cy="118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05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Vanligaste utbildningsvägar inom ULV</a:t>
            </a:r>
            <a:endParaRPr lang="sv-S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6" name="Picture 4" descr="Till startsid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542" y="5121872"/>
            <a:ext cx="924802" cy="136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reckad högerpil 2"/>
          <p:cNvSpPr/>
          <p:nvPr/>
        </p:nvSpPr>
        <p:spPr>
          <a:xfrm>
            <a:off x="972323" y="2673931"/>
            <a:ext cx="7419975" cy="169932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Bredda sin behörighet med ytterligare ämne/ämnen</a:t>
            </a:r>
          </a:p>
        </p:txBody>
      </p:sp>
      <p:sp>
        <p:nvSpPr>
          <p:cNvPr id="8" name="Streckad högerpil 7"/>
          <p:cNvSpPr/>
          <p:nvPr/>
        </p:nvSpPr>
        <p:spPr>
          <a:xfrm>
            <a:off x="972324" y="1252693"/>
            <a:ext cx="7419975" cy="169932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Komplettera utländsk lärarutbildning/ämnesutbildning för att uppnå en svensk lärarexamen</a:t>
            </a:r>
          </a:p>
        </p:txBody>
      </p:sp>
      <p:sp>
        <p:nvSpPr>
          <p:cNvPr id="10" name="Streckad högerpil 9"/>
          <p:cNvSpPr/>
          <p:nvPr/>
        </p:nvSpPr>
        <p:spPr>
          <a:xfrm>
            <a:off x="972322" y="4105643"/>
            <a:ext cx="7419975" cy="169932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Komplettera enligt Skolverkets anvisningar (t.ex. anpassningsperiod, ämnesstudier, kontrastivt språkprov)</a:t>
            </a:r>
          </a:p>
        </p:txBody>
      </p:sp>
    </p:spTree>
    <p:extLst>
      <p:ext uri="{BB962C8B-B14F-4D97-AF65-F5344CB8AC3E}">
        <p14:creationId xmlns:p14="http://schemas.microsoft.com/office/powerpoint/2010/main" val="87231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882502" y="1360966"/>
            <a:ext cx="88329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Förskollärarutbildningen (1-5 år)  3 ½ år 7 terminer 210hp</a:t>
            </a:r>
          </a:p>
          <a:p>
            <a:endParaRPr lang="sv-SE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Lärare på grundskolans tidigare år (6-12 år) 4 år 8 terminer 240hp (går ej att komplettera mot inom ULV)</a:t>
            </a:r>
          </a:p>
          <a:p>
            <a:endParaRPr lang="sv-SE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Ämneslärare årskurs 7-9 (13-15 år) 4 ½ år 9 terminer 270hp</a:t>
            </a:r>
          </a:p>
          <a:p>
            <a:endParaRPr lang="sv-SE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Ämneslärare gymnasium (15 – 19 år) 5 år 10 terminer 300hp</a:t>
            </a:r>
          </a:p>
          <a:p>
            <a:endParaRPr lang="sv-SE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*Kompletterande pedagogisk utbildning 1 ½ år 3 terminer 90hp</a:t>
            </a:r>
          </a:p>
          <a:p>
            <a:endParaRPr lang="sv-SE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*Kräver att sökande redan har utbildning i ett skolämne. För inriktning mot åk 7-9 90hp och för gymnasium 120hp.</a:t>
            </a:r>
          </a:p>
          <a:p>
            <a:endParaRPr lang="sv-SE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Cambria" panose="02040503050406030204" pitchFamily="18" charset="0"/>
              </a:rPr>
              <a:t>ULV mellan 30hp och 120hp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Cambria" panose="02040503050406030204" pitchFamily="18" charset="0"/>
            </a:endParaRPr>
          </a:p>
          <a:p>
            <a:endParaRPr lang="sv-SE" dirty="0">
              <a:latin typeface="Cambria" panose="02040503050406030204" pitchFamily="18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882502" y="404037"/>
            <a:ext cx="6485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Svenska lärarutbildningar</a:t>
            </a:r>
          </a:p>
        </p:txBody>
      </p:sp>
    </p:spTree>
    <p:extLst>
      <p:ext uri="{BB962C8B-B14F-4D97-AF65-F5344CB8AC3E}">
        <p14:creationId xmlns:p14="http://schemas.microsoft.com/office/powerpoint/2010/main" val="303965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Till startsid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604" y="5624354"/>
            <a:ext cx="835083" cy="12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469" y="2747897"/>
            <a:ext cx="5266439" cy="319961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2621" y="372482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Din tidigare utbildning tillsammans med din komplettering i ULV = svensk lärarexamen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6530821" y="2098339"/>
            <a:ext cx="3105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Batang" panose="02030600000101010101" pitchFamily="18" charset="-127"/>
              </a:rPr>
              <a:t>Din tidigare utbildning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353754" y="2099494"/>
            <a:ext cx="3542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Batang" panose="02030600000101010101" pitchFamily="18" charset="-127"/>
              </a:rPr>
              <a:t>Komplettering i ULV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311909" y="2768240"/>
            <a:ext cx="34785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Batang" panose="02030600000101010101" pitchFamily="18" charset="-127"/>
              </a:rPr>
              <a:t>Lärarkunskap</a:t>
            </a:r>
          </a:p>
          <a:p>
            <a:r>
              <a:rPr lang="sv-SE" sz="2400" dirty="0">
                <a:latin typeface="Cambria" panose="02040503050406030204" pitchFamily="18" charset="0"/>
                <a:ea typeface="Batang" panose="02030600000101010101" pitchFamily="18" charset="-127"/>
              </a:rPr>
              <a:t>Styrdokument, bedömning av betyg, läroplan, praktik, med mera.</a:t>
            </a:r>
          </a:p>
          <a:p>
            <a:endParaRPr lang="sv-SE" sz="2400" dirty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sv-SE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Batang" panose="02030600000101010101" pitchFamily="18" charset="-127"/>
              </a:rPr>
              <a:t>Ämneskunskap</a:t>
            </a:r>
          </a:p>
          <a:p>
            <a:r>
              <a:rPr lang="sv-SE" sz="2400" dirty="0">
                <a:latin typeface="Cambria" panose="02040503050406030204" pitchFamily="18" charset="0"/>
                <a:ea typeface="Batang" panose="02030600000101010101" pitchFamily="18" charset="-127"/>
              </a:rPr>
              <a:t>Till exempel matematik, svenska, engelska…</a:t>
            </a:r>
          </a:p>
        </p:txBody>
      </p:sp>
    </p:spTree>
    <p:extLst>
      <p:ext uri="{BB962C8B-B14F-4D97-AF65-F5344CB8AC3E}">
        <p14:creationId xmlns:p14="http://schemas.microsoft.com/office/powerpoint/2010/main" val="391978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Efter genomförd och godkänd utbildning inom ULV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672400"/>
              </p:ext>
            </p:extLst>
          </p:nvPr>
        </p:nvGraphicFramePr>
        <p:xfrm>
          <a:off x="677334" y="1758779"/>
          <a:ext cx="9207543" cy="5099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Till startsid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28" y="5624354"/>
            <a:ext cx="835083" cy="12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25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Anställningsform</a:t>
            </a:r>
          </a:p>
        </p:txBody>
      </p:sp>
      <p:graphicFrame>
        <p:nvGraphicFramePr>
          <p:cNvPr id="4" name="Platshållare för innehåll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721901"/>
              </p:ext>
            </p:extLst>
          </p:nvPr>
        </p:nvGraphicFramePr>
        <p:xfrm>
          <a:off x="1044402" y="1049348"/>
          <a:ext cx="8229600" cy="5617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Till startsid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92" y="36354"/>
            <a:ext cx="835083" cy="12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81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8253963"/>
              </p:ext>
            </p:extLst>
          </p:nvPr>
        </p:nvGraphicFramePr>
        <p:xfrm>
          <a:off x="0" y="-14287"/>
          <a:ext cx="12191999" cy="688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038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Utmaningar och möjligheter</a:t>
            </a:r>
            <a:endParaRPr lang="sv-SE" dirty="0">
              <a:latin typeface="Cambria" panose="02040503050406030204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4" y="1729940"/>
            <a:ext cx="4050973" cy="272398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v-SE" sz="2300" dirty="0">
                <a:solidFill>
                  <a:schemeClr val="tx1"/>
                </a:solidFill>
                <a:latin typeface="Cambria" panose="02040503050406030204" pitchFamily="18" charset="0"/>
              </a:rPr>
              <a:t>Att vara verksam i samt förstå svensk förskola och skola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v-SE" sz="2300" dirty="0">
                <a:solidFill>
                  <a:schemeClr val="tx1"/>
                </a:solidFill>
                <a:latin typeface="Cambria" panose="02040503050406030204" pitchFamily="18" charset="0"/>
              </a:rPr>
              <a:t>Att kommunicera i yrkeslivet på sitt andraspråk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290646" y="1723072"/>
            <a:ext cx="4564185" cy="2476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sv-SE" sz="2300" dirty="0">
                <a:solidFill>
                  <a:schemeClr val="tx1"/>
                </a:solidFill>
                <a:latin typeface="Cambria" panose="02040503050406030204" pitchFamily="18" charset="0"/>
              </a:rPr>
              <a:t>Ämneskompetens</a:t>
            </a:r>
          </a:p>
          <a:p>
            <a:pPr>
              <a:buFont typeface="Wingdings" panose="05000000000000000000" pitchFamily="2" charset="2"/>
              <a:buChar char="ü"/>
            </a:pPr>
            <a:endParaRPr lang="sv-SE" sz="23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v-SE" sz="2300" dirty="0">
                <a:solidFill>
                  <a:schemeClr val="tx1"/>
                </a:solidFill>
                <a:latin typeface="Cambria" panose="02040503050406030204" pitchFamily="18" charset="0"/>
              </a:rPr>
              <a:t>Kunskaper om och erfarenheter från ett annat skolsystem och lärarutbildning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Font typeface="Wingdings 3" charset="2"/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Picture 4" descr="Till startsid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646" y="5624354"/>
            <a:ext cx="835083" cy="12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73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gränsningsaspekten">
  <a:themeElements>
    <a:clrScheme name="Anpassat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C00000"/>
      </a:accent1>
      <a:accent2>
        <a:srgbClr val="EA7666"/>
      </a:accent2>
      <a:accent3>
        <a:srgbClr val="E6B91E"/>
      </a:accent3>
      <a:accent4>
        <a:srgbClr val="E76618"/>
      </a:accent4>
      <a:accent5>
        <a:srgbClr val="C42F1A"/>
      </a:accent5>
      <a:accent6>
        <a:srgbClr val="F8D1CC"/>
      </a:accent6>
      <a:hlink>
        <a:srgbClr val="99CA3C"/>
      </a:hlink>
      <a:folHlink>
        <a:srgbClr val="B9D181"/>
      </a:folHlink>
    </a:clrScheme>
    <a:fontScheme name="Begränsningsaspekte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gränsningsaspekte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7160</TotalTime>
  <Words>502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Begränsningsaspekten</vt:lpstr>
      <vt:lpstr>ULV</vt:lpstr>
      <vt:lpstr>PowerPoint Presentation</vt:lpstr>
      <vt:lpstr>Vanligaste utbildningsvägar inom ULV</vt:lpstr>
      <vt:lpstr>PowerPoint Presentation</vt:lpstr>
      <vt:lpstr>Din tidigare utbildning tillsammans med din komplettering i ULV = svensk lärarexamen</vt:lpstr>
      <vt:lpstr>Efter genomförd och godkänd utbildning inom ULV</vt:lpstr>
      <vt:lpstr>Anställningsform</vt:lpstr>
      <vt:lpstr>PowerPoint Presentation</vt:lpstr>
      <vt:lpstr>Utmaningar och möjligheter</vt:lpstr>
      <vt:lpstr>Vad behöver du för att kunna ansöka till Utländska lärares vidareutbildning?</vt:lpstr>
      <vt:lpstr>UTLÅTANDE från Universitets- och högskolerådet (www.uhr.se) </vt:lpstr>
      <vt:lpstr>PowerPoint Presentation</vt:lpstr>
      <vt:lpstr>Om jag inte har alla mina dokument?</vt:lpstr>
      <vt:lpstr>Lotte Larsen studievägledare i ULV  040-665 80 78 lotte.a.larsen@mau.se </vt:lpstr>
    </vt:vector>
  </TitlesOfParts>
  <Company>Malmö högskola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ULV-projektet</dc:title>
  <dc:creator>Ann-Charlotte Larsen</dc:creator>
  <cp:lastModifiedBy>Ann-Charlotte Larsen</cp:lastModifiedBy>
  <cp:revision>136</cp:revision>
  <cp:lastPrinted>2017-07-03T09:32:24Z</cp:lastPrinted>
  <dcterms:created xsi:type="dcterms:W3CDTF">2015-02-12T14:52:03Z</dcterms:created>
  <dcterms:modified xsi:type="dcterms:W3CDTF">2021-03-01T18:59:38Z</dcterms:modified>
</cp:coreProperties>
</file>